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58" r:id="rId3"/>
    <p:sldId id="260" r:id="rId4"/>
    <p:sldId id="259" r:id="rId5"/>
    <p:sldId id="262" r:id="rId6"/>
    <p:sldId id="261" r:id="rId7"/>
    <p:sldId id="263" r:id="rId8"/>
    <p:sldId id="264" r:id="rId9"/>
    <p:sldId id="265" r:id="rId10"/>
    <p:sldId id="266" r:id="rId11"/>
    <p:sldId id="268"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2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85D04-3D0E-894A-8E3A-F4BAF3B90459}" type="datetimeFigureOut">
              <a:rPr lang="en-US" smtClean="0"/>
              <a:t>4/20/2015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A74397-D045-EA4F-B50F-B34A103C1266}" type="slidenum">
              <a:rPr lang="en-US" smtClean="0"/>
              <a:t>‹#›</a:t>
            </a:fld>
            <a:endParaRPr lang="en-US"/>
          </a:p>
        </p:txBody>
      </p:sp>
    </p:spTree>
    <p:extLst>
      <p:ext uri="{BB962C8B-B14F-4D97-AF65-F5344CB8AC3E}">
        <p14:creationId xmlns:p14="http://schemas.microsoft.com/office/powerpoint/2010/main" val="11497257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E264DC-2A16-4555-9189-34FB8B4D546F}" type="slidenum">
              <a:rPr lang="en-US" smtClean="0"/>
              <a:pPr/>
              <a:t>13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4/20/2015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4/20/2015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4/20/2015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4/20/2015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4/20/2015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4/20/2015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4/20/2015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4/20/2015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4/20/2015</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27201" y="2421032"/>
            <a:ext cx="5723468" cy="2247864"/>
          </a:xfrm>
        </p:spPr>
        <p:txBody>
          <a:bodyPr>
            <a:noAutofit/>
          </a:bodyPr>
          <a:lstStyle/>
          <a:p>
            <a:r>
              <a:rPr lang="en-US" sz="3200" dirty="0" smtClean="0"/>
              <a:t>Lesson 5</a:t>
            </a:r>
            <a:br>
              <a:rPr lang="en-US" sz="3200" dirty="0" smtClean="0"/>
            </a:br>
            <a:r>
              <a:rPr lang="en-US" sz="3200" i="1" u="sng" dirty="0" smtClean="0"/>
              <a:t>Objective: </a:t>
            </a:r>
            <a:r>
              <a:rPr lang="en-US" sz="3200" dirty="0" smtClean="0"/>
              <a:t>Use multiplication to connect </a:t>
            </a:r>
            <a:r>
              <a:rPr lang="en-US" sz="3200" u="sng" dirty="0" smtClean="0"/>
              <a:t>volume</a:t>
            </a:r>
            <a:r>
              <a:rPr lang="en-US" sz="3200" dirty="0" smtClean="0"/>
              <a:t> as </a:t>
            </a:r>
            <a:r>
              <a:rPr lang="en-US" sz="3200" i="1" dirty="0" smtClean="0">
                <a:solidFill>
                  <a:srgbClr val="0000FF"/>
                </a:solidFill>
              </a:rPr>
              <a:t>packing</a:t>
            </a:r>
            <a:r>
              <a:rPr lang="en-US" sz="3200" dirty="0" smtClean="0"/>
              <a:t> with </a:t>
            </a:r>
            <a:r>
              <a:rPr lang="en-US" sz="3200" u="sng" dirty="0" smtClean="0"/>
              <a:t>volume</a:t>
            </a:r>
            <a:r>
              <a:rPr lang="en-US" sz="3200" dirty="0" smtClean="0"/>
              <a:t> as </a:t>
            </a:r>
            <a:r>
              <a:rPr lang="en-US" sz="3200" i="1" dirty="0" smtClean="0">
                <a:solidFill>
                  <a:srgbClr val="0000FF"/>
                </a:solidFill>
              </a:rPr>
              <a:t>filling</a:t>
            </a:r>
            <a:r>
              <a:rPr lang="en-US" sz="3200" dirty="0" smtClean="0"/>
              <a:t>.</a:t>
            </a:r>
            <a:endParaRPr lang="en-US" sz="3200" dirty="0"/>
          </a:p>
        </p:txBody>
      </p:sp>
      <p:sp>
        <p:nvSpPr>
          <p:cNvPr id="3" name="Subtitle 2"/>
          <p:cNvSpPr>
            <a:spLocks noGrp="1"/>
          </p:cNvSpPr>
          <p:nvPr>
            <p:ph type="subTitle" idx="1"/>
          </p:nvPr>
        </p:nvSpPr>
        <p:spPr>
          <a:xfrm>
            <a:off x="1727200" y="1561348"/>
            <a:ext cx="5712179" cy="467173"/>
          </a:xfrm>
        </p:spPr>
        <p:txBody>
          <a:bodyPr>
            <a:normAutofit/>
          </a:bodyPr>
          <a:lstStyle/>
          <a:p>
            <a:r>
              <a:rPr lang="en-US" sz="2000" dirty="0" smtClean="0"/>
              <a:t>By the end of the lesson, you will be able to…</a:t>
            </a:r>
            <a:endParaRPr lang="en-US" sz="2000" dirty="0"/>
          </a:p>
        </p:txBody>
      </p:sp>
      <p:sp>
        <p:nvSpPr>
          <p:cNvPr id="4" name="Footer Placeholder 3"/>
          <p:cNvSpPr>
            <a:spLocks noGrp="1"/>
          </p:cNvSpPr>
          <p:nvPr>
            <p:ph type="ftr" sz="quarter" idx="11"/>
          </p:nvPr>
        </p:nvSpPr>
        <p:spPr>
          <a:xfrm>
            <a:off x="1113592" y="5230576"/>
            <a:ext cx="3786691" cy="365125"/>
          </a:xfrm>
        </p:spPr>
        <p:txBody>
          <a:bodyPr/>
          <a:lstStyle/>
          <a:p>
            <a:r>
              <a:rPr lang="en-US" dirty="0" smtClean="0">
                <a:solidFill>
                  <a:srgbClr val="000000"/>
                </a:solidFill>
              </a:rPr>
              <a:t>5th Grade </a:t>
            </a:r>
            <a:r>
              <a:rPr lang="en-US" dirty="0" smtClean="0">
                <a:solidFill>
                  <a:schemeClr val="tx1"/>
                </a:solidFill>
              </a:rPr>
              <a:t>Module 5</a:t>
            </a:r>
          </a:p>
          <a:p>
            <a:r>
              <a:rPr lang="en-US" dirty="0" smtClean="0">
                <a:solidFill>
                  <a:schemeClr val="tx1"/>
                </a:solidFill>
              </a:rPr>
              <a:t>Lesson 5</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15443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1441524"/>
          </a:xfrm>
        </p:spPr>
        <p:txBody>
          <a:bodyPr>
            <a:normAutofit fontScale="90000"/>
          </a:bodyPr>
          <a:lstStyle/>
          <a:p>
            <a:r>
              <a:rPr lang="en-US" sz="2700" dirty="0" smtClean="0"/>
              <a:t>Problem 3a</a:t>
            </a:r>
            <a:br>
              <a:rPr lang="en-US" sz="2700" dirty="0" smtClean="0"/>
            </a:br>
            <a:r>
              <a:rPr lang="en-US" sz="2700" dirty="0" smtClean="0"/>
              <a:t>A small fish tank is filled to the top with water. If the tank measures 15 cm by 10 cm by 10 cm, what is the volume of the water in the tank? </a:t>
            </a:r>
            <a:br>
              <a:rPr lang="en-US" sz="2700" dirty="0" smtClean="0"/>
            </a:br>
            <a:endParaRPr lang="en-US" sz="2700" dirty="0"/>
          </a:p>
        </p:txBody>
      </p:sp>
      <p:sp>
        <p:nvSpPr>
          <p:cNvPr id="3" name="Content Placeholder 2"/>
          <p:cNvSpPr>
            <a:spLocks noGrp="1"/>
          </p:cNvSpPr>
          <p:nvPr>
            <p:ph idx="1"/>
          </p:nvPr>
        </p:nvSpPr>
        <p:spPr>
          <a:xfrm>
            <a:off x="1463041" y="2633887"/>
            <a:ext cx="2888394" cy="3089181"/>
          </a:xfrm>
        </p:spPr>
        <p:txBody>
          <a:bodyPr/>
          <a:lstStyle/>
          <a:p>
            <a:r>
              <a:rPr lang="en-US" dirty="0" smtClean="0"/>
              <a:t> Find the volume of the tank in cubic centimeters and milliliters.</a:t>
            </a:r>
            <a:endParaRPr lang="en-US" dirty="0"/>
          </a:p>
        </p:txBody>
      </p:sp>
      <p:pic>
        <p:nvPicPr>
          <p:cNvPr id="5" name="Picture 4"/>
          <p:cNvPicPr>
            <a:picLocks noChangeAspect="1"/>
          </p:cNvPicPr>
          <p:nvPr/>
        </p:nvPicPr>
        <p:blipFill>
          <a:blip r:embed="rId2"/>
          <a:stretch>
            <a:fillRect/>
          </a:stretch>
        </p:blipFill>
        <p:spPr>
          <a:xfrm>
            <a:off x="5348972" y="2837329"/>
            <a:ext cx="1993900" cy="1816100"/>
          </a:xfrm>
          <a:prstGeom prst="rect">
            <a:avLst/>
          </a:prstGeom>
        </p:spPr>
      </p:pic>
      <p:sp>
        <p:nvSpPr>
          <p:cNvPr id="6" name="TextBox 5"/>
          <p:cNvSpPr txBox="1"/>
          <p:nvPr/>
        </p:nvSpPr>
        <p:spPr>
          <a:xfrm>
            <a:off x="2229637" y="5224498"/>
            <a:ext cx="4464078" cy="646331"/>
          </a:xfrm>
          <a:prstGeom prst="rect">
            <a:avLst/>
          </a:prstGeom>
          <a:noFill/>
        </p:spPr>
        <p:txBody>
          <a:bodyPr wrap="square" rtlCol="0">
            <a:spAutoFit/>
          </a:bodyPr>
          <a:lstStyle/>
          <a:p>
            <a:r>
              <a:rPr lang="en-US" dirty="0" smtClean="0">
                <a:solidFill>
                  <a:srgbClr val="0000FF"/>
                </a:solidFill>
              </a:rPr>
              <a:t>15cm x 10cm x 10cm = 1,500 cm</a:t>
            </a:r>
            <a:r>
              <a:rPr lang="en-US" baseline="30000" dirty="0" smtClean="0">
                <a:solidFill>
                  <a:srgbClr val="0000FF"/>
                </a:solidFill>
              </a:rPr>
              <a:t>3</a:t>
            </a:r>
            <a:endParaRPr lang="en-US" dirty="0" smtClean="0">
              <a:solidFill>
                <a:srgbClr val="0000FF"/>
              </a:solidFill>
            </a:endParaRPr>
          </a:p>
          <a:p>
            <a:r>
              <a:rPr lang="en-US" dirty="0" smtClean="0">
                <a:solidFill>
                  <a:srgbClr val="0000FF"/>
                </a:solidFill>
              </a:rPr>
              <a:t>= 1,500 mL </a:t>
            </a:r>
            <a:endParaRPr lang="en-US" dirty="0">
              <a:solidFill>
                <a:srgbClr val="0000FF"/>
              </a:solidFill>
            </a:endParaRPr>
          </a:p>
        </p:txBody>
      </p:sp>
    </p:spTree>
    <p:extLst>
      <p:ext uri="{BB962C8B-B14F-4D97-AF65-F5344CB8AC3E}">
        <p14:creationId xmlns:p14="http://schemas.microsoft.com/office/powerpoint/2010/main" val="23524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1441524"/>
          </a:xfrm>
        </p:spPr>
        <p:txBody>
          <a:bodyPr>
            <a:normAutofit fontScale="90000"/>
          </a:bodyPr>
          <a:lstStyle/>
          <a:p>
            <a:r>
              <a:rPr lang="en-US" sz="2700" dirty="0" smtClean="0"/>
              <a:t>Problem 3b</a:t>
            </a:r>
            <a:br>
              <a:rPr lang="en-US" sz="2700" dirty="0" smtClean="0"/>
            </a:br>
            <a:r>
              <a:rPr lang="en-US" sz="2700" dirty="0" smtClean="0"/>
              <a:t>After a week, water evaporated out of the tank so that the water is now 9cm high. What is the volume of the water in the tank?</a:t>
            </a:r>
            <a:endParaRPr lang="en-US" sz="2700" dirty="0"/>
          </a:p>
        </p:txBody>
      </p:sp>
      <p:sp>
        <p:nvSpPr>
          <p:cNvPr id="3" name="Content Placeholder 2"/>
          <p:cNvSpPr>
            <a:spLocks noGrp="1"/>
          </p:cNvSpPr>
          <p:nvPr>
            <p:ph idx="1"/>
          </p:nvPr>
        </p:nvSpPr>
        <p:spPr>
          <a:xfrm>
            <a:off x="1463041" y="2633887"/>
            <a:ext cx="2888394" cy="3089181"/>
          </a:xfrm>
        </p:spPr>
        <p:txBody>
          <a:bodyPr>
            <a:normAutofit fontScale="85000" lnSpcReduction="20000"/>
          </a:bodyPr>
          <a:lstStyle/>
          <a:p>
            <a:r>
              <a:rPr lang="en-US" dirty="0" smtClean="0"/>
              <a:t> Does this change the height of the tank?</a:t>
            </a:r>
          </a:p>
          <a:p>
            <a:r>
              <a:rPr lang="en-US" dirty="0" smtClean="0"/>
              <a:t>Does this change the area of the bottom of the tank?</a:t>
            </a:r>
          </a:p>
          <a:p>
            <a:r>
              <a:rPr lang="en-US" dirty="0" smtClean="0"/>
              <a:t> Will the volume of the tank change? </a:t>
            </a:r>
          </a:p>
          <a:p>
            <a:r>
              <a:rPr lang="en-US" dirty="0" smtClean="0"/>
              <a:t>Find the volume of the tank in cubic centimeters and milliliters.</a:t>
            </a:r>
            <a:endParaRPr lang="en-US" dirty="0"/>
          </a:p>
        </p:txBody>
      </p:sp>
      <p:pic>
        <p:nvPicPr>
          <p:cNvPr id="4" name="Picture 3"/>
          <p:cNvPicPr>
            <a:picLocks noChangeAspect="1"/>
          </p:cNvPicPr>
          <p:nvPr/>
        </p:nvPicPr>
        <p:blipFill>
          <a:blip r:embed="rId2"/>
          <a:stretch>
            <a:fillRect/>
          </a:stretch>
        </p:blipFill>
        <p:spPr>
          <a:xfrm>
            <a:off x="4937853" y="2712234"/>
            <a:ext cx="2857500" cy="2857500"/>
          </a:xfrm>
          <a:prstGeom prst="rect">
            <a:avLst/>
          </a:prstGeom>
        </p:spPr>
      </p:pic>
      <p:sp>
        <p:nvSpPr>
          <p:cNvPr id="6" name="TextBox 5"/>
          <p:cNvSpPr txBox="1"/>
          <p:nvPr/>
        </p:nvSpPr>
        <p:spPr>
          <a:xfrm>
            <a:off x="2458660" y="5609740"/>
            <a:ext cx="4464078" cy="646331"/>
          </a:xfrm>
          <a:prstGeom prst="rect">
            <a:avLst/>
          </a:prstGeom>
          <a:noFill/>
        </p:spPr>
        <p:txBody>
          <a:bodyPr wrap="square" rtlCol="0">
            <a:spAutoFit/>
          </a:bodyPr>
          <a:lstStyle/>
          <a:p>
            <a:r>
              <a:rPr lang="en-US" dirty="0" smtClean="0">
                <a:solidFill>
                  <a:srgbClr val="0000FF"/>
                </a:solidFill>
              </a:rPr>
              <a:t>15cm x 10cm x </a:t>
            </a:r>
            <a:r>
              <a:rPr lang="en-US" b="1" dirty="0" smtClean="0">
                <a:solidFill>
                  <a:srgbClr val="FF0000"/>
                </a:solidFill>
              </a:rPr>
              <a:t>9cm</a:t>
            </a:r>
            <a:r>
              <a:rPr lang="en-US" dirty="0" smtClean="0">
                <a:solidFill>
                  <a:srgbClr val="0000FF"/>
                </a:solidFill>
              </a:rPr>
              <a:t> = 1,350 cm</a:t>
            </a:r>
            <a:r>
              <a:rPr lang="en-US" baseline="30000" dirty="0" smtClean="0">
                <a:solidFill>
                  <a:srgbClr val="0000FF"/>
                </a:solidFill>
              </a:rPr>
              <a:t>3 </a:t>
            </a:r>
            <a:endParaRPr lang="en-US" dirty="0" smtClean="0">
              <a:solidFill>
                <a:srgbClr val="0000FF"/>
              </a:solidFill>
            </a:endParaRPr>
          </a:p>
          <a:p>
            <a:r>
              <a:rPr lang="en-US" dirty="0" smtClean="0">
                <a:solidFill>
                  <a:srgbClr val="0000FF"/>
                </a:solidFill>
              </a:rPr>
              <a:t>= 1,350 mL </a:t>
            </a:r>
            <a:endParaRPr lang="en-US" dirty="0">
              <a:solidFill>
                <a:srgbClr val="0000FF"/>
              </a:solidFill>
            </a:endParaRPr>
          </a:p>
        </p:txBody>
      </p:sp>
    </p:spTree>
    <p:extLst>
      <p:ext uri="{BB962C8B-B14F-4D97-AF65-F5344CB8AC3E}">
        <p14:creationId xmlns:p14="http://schemas.microsoft.com/office/powerpoint/2010/main" val="108908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a:bodyPr>
          <a:lstStyle/>
          <a:p>
            <a:pPr marL="0" indent="0" algn="ctr">
              <a:buNone/>
            </a:pPr>
            <a:endParaRPr lang="en-US" dirty="0" smtClean="0"/>
          </a:p>
          <a:p>
            <a:pPr marL="0" indent="0" algn="ctr">
              <a:buNone/>
            </a:pPr>
            <a:r>
              <a:rPr lang="en-US" sz="2900" dirty="0" smtClean="0">
                <a:latin typeface="Century Gothic" pitchFamily="34" charset="0"/>
              </a:rPr>
              <a:t>Work on Problem Set </a:t>
            </a:r>
            <a:r>
              <a:rPr lang="en-US" sz="2900" dirty="0">
                <a:latin typeface="Century Gothic" pitchFamily="34" charset="0"/>
              </a:rPr>
              <a:t>5</a:t>
            </a:r>
            <a:r>
              <a:rPr lang="en-US" sz="2900" dirty="0" smtClean="0">
                <a:latin typeface="Century Gothic" pitchFamily="34" charset="0"/>
              </a:rPr>
              <a:t>.</a:t>
            </a:r>
          </a:p>
          <a:p>
            <a:pPr marL="0" indent="0" algn="ctr">
              <a:buNone/>
            </a:pPr>
            <a:r>
              <a:rPr lang="en-US" sz="2900" dirty="0" smtClean="0">
                <a:latin typeface="Century Gothic" pitchFamily="34" charset="0"/>
              </a:rPr>
              <a:t>You will have 10 minutes to work!</a:t>
            </a:r>
          </a:p>
          <a:p>
            <a:pPr marL="0" indent="0">
              <a:buNone/>
            </a:pPr>
            <a:r>
              <a:rPr lang="en-US" sz="2900" dirty="0">
                <a:latin typeface="Century Gothic" pitchFamily="34" charset="0"/>
              </a:rPr>
              <a:t>---------------------------------------------------------------</a:t>
            </a:r>
            <a:r>
              <a:rPr lang="en-US" sz="2900" dirty="0" smtClean="0">
                <a:latin typeface="Century Gothic" pitchFamily="34" charset="0"/>
              </a:rPr>
              <a:t>----</a:t>
            </a: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a:t>
            </a:r>
            <a:r>
              <a:rPr lang="en-US" dirty="0"/>
              <a:t>5</a:t>
            </a:r>
            <a:endParaRPr lang="en-US" dirty="0" smtClean="0"/>
          </a:p>
          <a:p>
            <a:r>
              <a:rPr lang="en-US" dirty="0" smtClean="0"/>
              <a:t>K. Clauson</a:t>
            </a:r>
            <a:endParaRPr lang="en-US" dirty="0"/>
          </a:p>
        </p:txBody>
      </p:sp>
    </p:spTree>
    <p:extLst>
      <p:ext uri="{BB962C8B-B14F-4D97-AF65-F5344CB8AC3E}">
        <p14:creationId xmlns:p14="http://schemas.microsoft.com/office/powerpoint/2010/main" val="29227313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036759" y="5675647"/>
            <a:ext cx="5540188" cy="365125"/>
          </a:xfrm>
        </p:spPr>
        <p:txBody>
          <a:bodyPr/>
          <a:lstStyle/>
          <a:p>
            <a:r>
              <a:rPr lang="en-US" dirty="0" smtClean="0"/>
              <a:t>5th Grade Module 5- Lesson 5</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522781"/>
            <a:ext cx="8478982" cy="193899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400" dirty="0" smtClean="0"/>
              <a:t>Take 2 minutes to check your answers with your partner.</a:t>
            </a:r>
          </a:p>
          <a:p>
            <a:pPr marL="285750" indent="-285750">
              <a:buFont typeface="Arial"/>
              <a:buChar char="•"/>
            </a:pPr>
            <a:r>
              <a:rPr lang="en-US" sz="2400" dirty="0" smtClean="0"/>
              <a:t>Let’s share any insights you had while solving these problems.</a:t>
            </a:r>
          </a:p>
          <a:p>
            <a:pPr marL="742950" lvl="1" indent="-285750">
              <a:buFont typeface="Wingdings" charset="0"/>
              <a:buChar char="§"/>
            </a:pPr>
            <a:r>
              <a:rPr lang="en-US" dirty="0" smtClean="0"/>
              <a:t>What real world connections can you make to today’s lesson?</a:t>
            </a:r>
          </a:p>
          <a:p>
            <a:pPr marL="742950" lvl="1" indent="-285750">
              <a:buFont typeface="Wingdings" charset="0"/>
              <a:buChar char="§"/>
            </a:pPr>
            <a:r>
              <a:rPr lang="en-US" dirty="0" smtClean="0"/>
              <a:t>Problem 6 describes the height of the water using the word </a:t>
            </a:r>
            <a:r>
              <a:rPr lang="en-US" i="1" dirty="0" smtClean="0"/>
              <a:t>depth</a:t>
            </a:r>
            <a:r>
              <a:rPr lang="en-US" dirty="0" smtClean="0"/>
              <a:t>. Discuss the connection between the two terms. How is height like depth?</a:t>
            </a:r>
            <a:endParaRPr lang="en-US" dirty="0"/>
          </a:p>
          <a:p>
            <a:endParaRPr lang="en-US" dirty="0"/>
          </a:p>
        </p:txBody>
      </p:sp>
    </p:spTree>
    <p:extLst>
      <p:ext uri="{BB962C8B-B14F-4D97-AF65-F5344CB8AC3E}">
        <p14:creationId xmlns:p14="http://schemas.microsoft.com/office/powerpoint/2010/main" val="12841146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943311" y="5868987"/>
            <a:ext cx="2895600" cy="365125"/>
          </a:xfrm>
        </p:spPr>
        <p:txBody>
          <a:bodyPr/>
          <a:lstStyle/>
          <a:p>
            <a:r>
              <a:rPr lang="en-US" dirty="0" smtClean="0"/>
              <a:t>5th Grade Module 5– Lesson </a:t>
            </a:r>
            <a:r>
              <a:rPr lang="en-US" dirty="0"/>
              <a:t>5</a:t>
            </a:r>
            <a:endParaRPr lang="en-US" dirty="0" smtClean="0"/>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390799" cy="707886"/>
          </a:xfrm>
          <a:prstGeom prst="rect">
            <a:avLst/>
          </a:prstGeom>
          <a:noFill/>
        </p:spPr>
        <p:txBody>
          <a:bodyPr wrap="none" rtlCol="0">
            <a:spAutoFit/>
          </a:bodyPr>
          <a:lstStyle/>
          <a:p>
            <a:r>
              <a:rPr lang="en-US" sz="4000" b="1" dirty="0" smtClean="0"/>
              <a:t>LESSON </a:t>
            </a:r>
            <a:r>
              <a:rPr lang="en-US" sz="4000" b="1" dirty="0"/>
              <a:t>5</a:t>
            </a:r>
          </a:p>
        </p:txBody>
      </p:sp>
    </p:spTree>
    <p:extLst>
      <p:ext uri="{BB962C8B-B14F-4D97-AF65-F5344CB8AC3E}">
        <p14:creationId xmlns:p14="http://schemas.microsoft.com/office/powerpoint/2010/main" val="332550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by Cubic Centimeters</a:t>
            </a:r>
            <a:endParaRPr lang="en-US" dirty="0"/>
          </a:p>
        </p:txBody>
      </p:sp>
      <p:sp>
        <p:nvSpPr>
          <p:cNvPr id="3" name="Content Placeholder 2"/>
          <p:cNvSpPr>
            <a:spLocks noGrp="1"/>
          </p:cNvSpPr>
          <p:nvPr>
            <p:ph idx="1"/>
          </p:nvPr>
        </p:nvSpPr>
        <p:spPr>
          <a:xfrm>
            <a:off x="1095023" y="2119256"/>
            <a:ext cx="7181032" cy="4064655"/>
          </a:xfrm>
        </p:spPr>
        <p:txBody>
          <a:bodyPr/>
          <a:lstStyle/>
          <a:p>
            <a:r>
              <a:rPr lang="en-US" dirty="0" smtClean="0"/>
              <a:t> Count by 100 cubic centimeters to 1,000 cubic centimeters</a:t>
            </a:r>
          </a:p>
          <a:p>
            <a:endParaRPr lang="en-US" dirty="0"/>
          </a:p>
          <a:p>
            <a:pPr marL="0" indent="0">
              <a:buNone/>
            </a:pPr>
            <a:endParaRPr lang="en-US" dirty="0"/>
          </a:p>
          <a:p>
            <a:r>
              <a:rPr lang="en-US" dirty="0"/>
              <a:t> </a:t>
            </a:r>
            <a:r>
              <a:rPr lang="en-US" dirty="0" smtClean="0"/>
              <a:t>Count by 100 mL</a:t>
            </a:r>
          </a:p>
          <a:p>
            <a:endParaRPr lang="en-US" dirty="0"/>
          </a:p>
          <a:p>
            <a:pPr marL="0" indent="0">
              <a:buNone/>
            </a:pPr>
            <a:endParaRPr lang="en-US" dirty="0" smtClean="0"/>
          </a:p>
          <a:p>
            <a:r>
              <a:rPr lang="en-US" dirty="0" smtClean="0"/>
              <a:t>1,000 mL = 1 liter… now when you get to 1,000 mL say 1 liter</a:t>
            </a:r>
          </a:p>
        </p:txBody>
      </p:sp>
      <p:sp>
        <p:nvSpPr>
          <p:cNvPr id="4" name="TextBox 3"/>
          <p:cNvSpPr txBox="1"/>
          <p:nvPr/>
        </p:nvSpPr>
        <p:spPr>
          <a:xfrm>
            <a:off x="791169" y="3039903"/>
            <a:ext cx="7765959" cy="338554"/>
          </a:xfrm>
          <a:prstGeom prst="rect">
            <a:avLst/>
          </a:prstGeom>
          <a:noFill/>
        </p:spPr>
        <p:txBody>
          <a:bodyPr wrap="square" rtlCol="0">
            <a:spAutoFit/>
          </a:bodyPr>
          <a:lstStyle/>
          <a:p>
            <a:r>
              <a:rPr lang="en-US" sz="1600" dirty="0" smtClean="0"/>
              <a:t>100cm</a:t>
            </a:r>
            <a:r>
              <a:rPr lang="en-US" sz="1600" baseline="30000" dirty="0"/>
              <a:t>3</a:t>
            </a:r>
            <a:r>
              <a:rPr lang="en-US" sz="1600" dirty="0" smtClean="0"/>
              <a:t> 200cm</a:t>
            </a:r>
            <a:r>
              <a:rPr lang="en-US" sz="1600" baseline="30000" dirty="0" smtClean="0"/>
              <a:t>3</a:t>
            </a:r>
            <a:r>
              <a:rPr lang="en-US" sz="1600" dirty="0" smtClean="0"/>
              <a:t> 300cm</a:t>
            </a:r>
            <a:r>
              <a:rPr lang="en-US" sz="1600" baseline="30000" dirty="0" smtClean="0"/>
              <a:t>3</a:t>
            </a:r>
            <a:r>
              <a:rPr lang="en-US" sz="1600" dirty="0" smtClean="0"/>
              <a:t> 400cm</a:t>
            </a:r>
            <a:r>
              <a:rPr lang="en-US" sz="1600" baseline="30000" dirty="0" smtClean="0"/>
              <a:t>3</a:t>
            </a:r>
            <a:r>
              <a:rPr lang="en-US" sz="1600" dirty="0" smtClean="0"/>
              <a:t> 500cm</a:t>
            </a:r>
            <a:r>
              <a:rPr lang="en-US" sz="1600" baseline="30000" dirty="0" smtClean="0"/>
              <a:t>3</a:t>
            </a:r>
            <a:r>
              <a:rPr lang="en-US" sz="1600" dirty="0" smtClean="0"/>
              <a:t> 600cm</a:t>
            </a:r>
            <a:r>
              <a:rPr lang="en-US" sz="1600" baseline="30000" dirty="0" smtClean="0"/>
              <a:t>3</a:t>
            </a:r>
            <a:r>
              <a:rPr lang="en-US" sz="1600" dirty="0" smtClean="0"/>
              <a:t> 700cm</a:t>
            </a:r>
            <a:r>
              <a:rPr lang="en-US" sz="1600" baseline="30000" dirty="0" smtClean="0"/>
              <a:t>3</a:t>
            </a:r>
            <a:r>
              <a:rPr lang="en-US" sz="1600" dirty="0" smtClean="0"/>
              <a:t> 800cm</a:t>
            </a:r>
            <a:r>
              <a:rPr lang="en-US" sz="1600" baseline="30000" dirty="0" smtClean="0"/>
              <a:t>3</a:t>
            </a:r>
            <a:r>
              <a:rPr lang="en-US" sz="1600" dirty="0" smtClean="0"/>
              <a:t> 900cm</a:t>
            </a:r>
            <a:r>
              <a:rPr lang="en-US" sz="1600" baseline="30000" dirty="0" smtClean="0"/>
              <a:t>3</a:t>
            </a:r>
            <a:r>
              <a:rPr lang="en-US" sz="1600" dirty="0" smtClean="0"/>
              <a:t> 1000cm</a:t>
            </a:r>
            <a:r>
              <a:rPr lang="en-US" sz="1600" baseline="30000" dirty="0" smtClean="0"/>
              <a:t>3</a:t>
            </a:r>
            <a:endParaRPr lang="en-US" sz="1600" dirty="0"/>
          </a:p>
        </p:txBody>
      </p:sp>
      <p:sp>
        <p:nvSpPr>
          <p:cNvPr id="5" name="TextBox 4"/>
          <p:cNvSpPr txBox="1"/>
          <p:nvPr/>
        </p:nvSpPr>
        <p:spPr>
          <a:xfrm>
            <a:off x="791169" y="4422411"/>
            <a:ext cx="7765959" cy="338554"/>
          </a:xfrm>
          <a:prstGeom prst="rect">
            <a:avLst/>
          </a:prstGeom>
          <a:noFill/>
        </p:spPr>
        <p:txBody>
          <a:bodyPr wrap="square" rtlCol="0">
            <a:spAutoFit/>
          </a:bodyPr>
          <a:lstStyle/>
          <a:p>
            <a:r>
              <a:rPr lang="en-US" sz="1600" dirty="0" smtClean="0"/>
              <a:t>100mL 200mL 300mL 400mL 500mL 600mL 700mL 800mL 900mL 1000mL</a:t>
            </a:r>
            <a:endParaRPr lang="en-US" sz="1600" dirty="0"/>
          </a:p>
        </p:txBody>
      </p:sp>
    </p:spTree>
    <p:extLst>
      <p:ext uri="{BB962C8B-B14F-4D97-AF65-F5344CB8AC3E}">
        <p14:creationId xmlns:p14="http://schemas.microsoft.com/office/powerpoint/2010/main" val="372584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518766"/>
            <a:ext cx="8041440" cy="1442674"/>
          </a:xfrm>
        </p:spPr>
        <p:txBody>
          <a:bodyPr/>
          <a:lstStyle/>
          <a:p>
            <a:r>
              <a:rPr lang="en-US" dirty="0" smtClean="0"/>
              <a:t>Find the Area</a:t>
            </a:r>
            <a:r>
              <a:rPr lang="en-US" dirty="0"/>
              <a:t/>
            </a:r>
            <a:br>
              <a:rPr lang="en-US" dirty="0"/>
            </a:br>
            <a:r>
              <a:rPr lang="en-US" dirty="0" smtClean="0"/>
              <a:t>Area = length x width</a:t>
            </a:r>
            <a:endParaRPr lang="en-US" dirty="0"/>
          </a:p>
        </p:txBody>
      </p:sp>
      <p:sp>
        <p:nvSpPr>
          <p:cNvPr id="3" name="Rectangle 2"/>
          <p:cNvSpPr/>
          <p:nvPr/>
        </p:nvSpPr>
        <p:spPr>
          <a:xfrm>
            <a:off x="1402080" y="2387600"/>
            <a:ext cx="992250" cy="64189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3200399" y="2204719"/>
            <a:ext cx="1255137" cy="12099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5334000" y="2092536"/>
            <a:ext cx="443623" cy="17698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402080" y="4414106"/>
            <a:ext cx="992250" cy="101133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539988" y="4541520"/>
            <a:ext cx="2194740" cy="3827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rot="1892761">
            <a:off x="3325212" y="4533617"/>
            <a:ext cx="1076563" cy="7812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237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the Volume</a:t>
            </a:r>
            <a:br>
              <a:rPr lang="en-US" dirty="0" smtClean="0"/>
            </a:br>
            <a:r>
              <a:rPr lang="en-US" sz="4000" dirty="0" smtClean="0"/>
              <a:t>Volume = length x width x height</a:t>
            </a:r>
            <a:endParaRPr lang="en-US" sz="4000" dirty="0"/>
          </a:p>
        </p:txBody>
      </p:sp>
      <p:pic>
        <p:nvPicPr>
          <p:cNvPr id="4" name="Picture 3"/>
          <p:cNvPicPr>
            <a:picLocks noChangeAspect="1"/>
          </p:cNvPicPr>
          <p:nvPr/>
        </p:nvPicPr>
        <p:blipFill>
          <a:blip r:embed="rId2"/>
          <a:stretch>
            <a:fillRect/>
          </a:stretch>
        </p:blipFill>
        <p:spPr>
          <a:xfrm>
            <a:off x="1095023" y="2467318"/>
            <a:ext cx="3353893" cy="1257710"/>
          </a:xfrm>
          <a:prstGeom prst="rect">
            <a:avLst/>
          </a:prstGeom>
        </p:spPr>
      </p:pic>
      <p:pic>
        <p:nvPicPr>
          <p:cNvPr id="5" name="Picture 4"/>
          <p:cNvPicPr>
            <a:picLocks noChangeAspect="1"/>
          </p:cNvPicPr>
          <p:nvPr/>
        </p:nvPicPr>
        <p:blipFill>
          <a:blip r:embed="rId3"/>
          <a:stretch>
            <a:fillRect/>
          </a:stretch>
        </p:blipFill>
        <p:spPr>
          <a:xfrm>
            <a:off x="4553507" y="2113357"/>
            <a:ext cx="1798015" cy="2279301"/>
          </a:xfrm>
          <a:prstGeom prst="rect">
            <a:avLst/>
          </a:prstGeom>
        </p:spPr>
      </p:pic>
      <p:pic>
        <p:nvPicPr>
          <p:cNvPr id="6" name="Picture 5"/>
          <p:cNvPicPr>
            <a:picLocks noChangeAspect="1"/>
          </p:cNvPicPr>
          <p:nvPr/>
        </p:nvPicPr>
        <p:blipFill>
          <a:blip r:embed="rId4"/>
          <a:stretch>
            <a:fillRect/>
          </a:stretch>
        </p:blipFill>
        <p:spPr>
          <a:xfrm>
            <a:off x="1095023" y="4507175"/>
            <a:ext cx="3035300" cy="1320800"/>
          </a:xfrm>
          <a:prstGeom prst="rect">
            <a:avLst/>
          </a:prstGeom>
        </p:spPr>
      </p:pic>
      <p:pic>
        <p:nvPicPr>
          <p:cNvPr id="7" name="Picture 6"/>
          <p:cNvPicPr>
            <a:picLocks noChangeAspect="1"/>
          </p:cNvPicPr>
          <p:nvPr/>
        </p:nvPicPr>
        <p:blipFill>
          <a:blip r:embed="rId5"/>
          <a:stretch>
            <a:fillRect/>
          </a:stretch>
        </p:blipFill>
        <p:spPr>
          <a:xfrm>
            <a:off x="6351522" y="3725028"/>
            <a:ext cx="1730152" cy="2102947"/>
          </a:xfrm>
          <a:prstGeom prst="rect">
            <a:avLst/>
          </a:prstGeom>
        </p:spPr>
      </p:pic>
      <p:sp>
        <p:nvSpPr>
          <p:cNvPr id="8" name="TextBox 7"/>
          <p:cNvSpPr txBox="1"/>
          <p:nvPr/>
        </p:nvSpPr>
        <p:spPr>
          <a:xfrm>
            <a:off x="1988335" y="3872753"/>
            <a:ext cx="1363728" cy="369332"/>
          </a:xfrm>
          <a:prstGeom prst="rect">
            <a:avLst/>
          </a:prstGeom>
          <a:noFill/>
        </p:spPr>
        <p:txBody>
          <a:bodyPr wrap="square" rtlCol="0">
            <a:spAutoFit/>
          </a:bodyPr>
          <a:lstStyle/>
          <a:p>
            <a:r>
              <a:rPr lang="en-US" b="1" dirty="0" smtClean="0">
                <a:solidFill>
                  <a:srgbClr val="0000FF"/>
                </a:solidFill>
              </a:rPr>
              <a:t>V = 40 cm</a:t>
            </a:r>
            <a:r>
              <a:rPr lang="en-US" b="1" baseline="30000" dirty="0" smtClean="0">
                <a:solidFill>
                  <a:srgbClr val="0000FF"/>
                </a:solidFill>
              </a:rPr>
              <a:t>3</a:t>
            </a:r>
            <a:endParaRPr lang="en-US" b="1" dirty="0">
              <a:solidFill>
                <a:srgbClr val="0000FF"/>
              </a:solidFill>
            </a:endParaRPr>
          </a:p>
        </p:txBody>
      </p:sp>
      <p:sp>
        <p:nvSpPr>
          <p:cNvPr id="9" name="TextBox 8"/>
          <p:cNvSpPr txBox="1"/>
          <p:nvPr/>
        </p:nvSpPr>
        <p:spPr>
          <a:xfrm>
            <a:off x="6273558" y="2463559"/>
            <a:ext cx="1363728" cy="369332"/>
          </a:xfrm>
          <a:prstGeom prst="rect">
            <a:avLst/>
          </a:prstGeom>
          <a:noFill/>
        </p:spPr>
        <p:txBody>
          <a:bodyPr wrap="square" rtlCol="0">
            <a:spAutoFit/>
          </a:bodyPr>
          <a:lstStyle/>
          <a:p>
            <a:r>
              <a:rPr lang="en-US" b="1" dirty="0" smtClean="0">
                <a:solidFill>
                  <a:srgbClr val="0000FF"/>
                </a:solidFill>
              </a:rPr>
              <a:t>V = 72 cm</a:t>
            </a:r>
            <a:r>
              <a:rPr lang="en-US" b="1" baseline="30000" dirty="0" smtClean="0">
                <a:solidFill>
                  <a:srgbClr val="0000FF"/>
                </a:solidFill>
              </a:rPr>
              <a:t>3</a:t>
            </a:r>
            <a:endParaRPr lang="en-US" b="1" dirty="0">
              <a:solidFill>
                <a:srgbClr val="0000FF"/>
              </a:solidFill>
            </a:endParaRPr>
          </a:p>
        </p:txBody>
      </p:sp>
      <p:sp>
        <p:nvSpPr>
          <p:cNvPr id="10" name="TextBox 9"/>
          <p:cNvSpPr txBox="1"/>
          <p:nvPr/>
        </p:nvSpPr>
        <p:spPr>
          <a:xfrm>
            <a:off x="1599407" y="5827975"/>
            <a:ext cx="2085779" cy="369332"/>
          </a:xfrm>
          <a:prstGeom prst="rect">
            <a:avLst/>
          </a:prstGeom>
          <a:noFill/>
        </p:spPr>
        <p:txBody>
          <a:bodyPr wrap="square" rtlCol="0">
            <a:spAutoFit/>
          </a:bodyPr>
          <a:lstStyle/>
          <a:p>
            <a:r>
              <a:rPr lang="en-US" b="1" dirty="0" smtClean="0">
                <a:solidFill>
                  <a:srgbClr val="0000FF"/>
                </a:solidFill>
              </a:rPr>
              <a:t>V = 280 cm</a:t>
            </a:r>
            <a:r>
              <a:rPr lang="en-US" b="1" baseline="30000" dirty="0" smtClean="0">
                <a:solidFill>
                  <a:srgbClr val="0000FF"/>
                </a:solidFill>
              </a:rPr>
              <a:t>3</a:t>
            </a:r>
            <a:endParaRPr lang="en-US" b="1" dirty="0">
              <a:solidFill>
                <a:srgbClr val="0000FF"/>
              </a:solidFill>
            </a:endParaRPr>
          </a:p>
        </p:txBody>
      </p:sp>
      <p:sp>
        <p:nvSpPr>
          <p:cNvPr id="11" name="TextBox 10"/>
          <p:cNvSpPr txBox="1"/>
          <p:nvPr/>
        </p:nvSpPr>
        <p:spPr>
          <a:xfrm>
            <a:off x="6717945" y="5848170"/>
            <a:ext cx="1693441" cy="369332"/>
          </a:xfrm>
          <a:prstGeom prst="rect">
            <a:avLst/>
          </a:prstGeom>
          <a:noFill/>
        </p:spPr>
        <p:txBody>
          <a:bodyPr wrap="square" rtlCol="0">
            <a:spAutoFit/>
          </a:bodyPr>
          <a:lstStyle/>
          <a:p>
            <a:r>
              <a:rPr lang="en-US" b="1" dirty="0" smtClean="0">
                <a:solidFill>
                  <a:srgbClr val="0000FF"/>
                </a:solidFill>
              </a:rPr>
              <a:t>V = 108 cm</a:t>
            </a:r>
            <a:r>
              <a:rPr lang="en-US" b="1" baseline="30000" dirty="0" smtClean="0">
                <a:solidFill>
                  <a:srgbClr val="0000FF"/>
                </a:solidFill>
              </a:rPr>
              <a:t>3</a:t>
            </a:r>
            <a:endParaRPr lang="en-US" b="1" dirty="0">
              <a:solidFill>
                <a:srgbClr val="0000FF"/>
              </a:solidFill>
            </a:endParaRPr>
          </a:p>
        </p:txBody>
      </p:sp>
    </p:spTree>
    <p:extLst>
      <p:ext uri="{BB962C8B-B14F-4D97-AF65-F5344CB8AC3E}">
        <p14:creationId xmlns:p14="http://schemas.microsoft.com/office/powerpoint/2010/main" val="239542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838200" y="1662730"/>
            <a:ext cx="7467600" cy="3951337"/>
          </a:xfrm>
        </p:spPr>
        <p:txBody>
          <a:bodyPr>
            <a:normAutofit lnSpcReduction="10000"/>
          </a:bodyPr>
          <a:lstStyle/>
          <a:p>
            <a:pPr marL="0" indent="0">
              <a:buNone/>
            </a:pPr>
            <a:r>
              <a:rPr lang="en-US" dirty="0" smtClean="0"/>
              <a:t>Groups will need:</a:t>
            </a:r>
          </a:p>
          <a:p>
            <a:pPr marL="0" indent="0">
              <a:buNone/>
            </a:pPr>
            <a:r>
              <a:rPr lang="en-US" dirty="0"/>
              <a:t>	</a:t>
            </a:r>
            <a:r>
              <a:rPr lang="en-US" dirty="0" smtClean="0"/>
              <a:t>- centimeter cubes (must sink!)</a:t>
            </a:r>
          </a:p>
          <a:p>
            <a:pPr marL="0" indent="0">
              <a:buNone/>
            </a:pPr>
            <a:r>
              <a:rPr lang="en-US" dirty="0"/>
              <a:t>	</a:t>
            </a:r>
            <a:r>
              <a:rPr lang="en-US" dirty="0" smtClean="0"/>
              <a:t>- several small watertight containers (marked </a:t>
            </a:r>
          </a:p>
          <a:p>
            <a:pPr marL="0" indent="0">
              <a:buNone/>
            </a:pPr>
            <a:r>
              <a:rPr lang="en-US" dirty="0"/>
              <a:t>	</a:t>
            </a:r>
            <a:r>
              <a:rPr lang="en-US" dirty="0" smtClean="0"/>
              <a:t>with horizontal line for measuring)</a:t>
            </a:r>
          </a:p>
          <a:p>
            <a:pPr marL="0" indent="0">
              <a:buNone/>
            </a:pPr>
            <a:r>
              <a:rPr lang="en-US" dirty="0"/>
              <a:t>	</a:t>
            </a:r>
            <a:r>
              <a:rPr lang="en-US" dirty="0" smtClean="0"/>
              <a:t>- small pitchers of water</a:t>
            </a:r>
          </a:p>
          <a:p>
            <a:pPr marL="0" indent="0">
              <a:buNone/>
            </a:pPr>
            <a:r>
              <a:rPr lang="en-US" dirty="0"/>
              <a:t>	</a:t>
            </a:r>
            <a:r>
              <a:rPr lang="en-US" dirty="0" smtClean="0"/>
              <a:t>- beaker labeled with mL</a:t>
            </a:r>
          </a:p>
          <a:p>
            <a:pPr marL="0" indent="0">
              <a:buNone/>
            </a:pPr>
            <a:r>
              <a:rPr lang="en-US" dirty="0"/>
              <a:t>	</a:t>
            </a:r>
            <a:r>
              <a:rPr lang="en-US" dirty="0" smtClean="0"/>
              <a:t>- ruler or tape measure</a:t>
            </a:r>
          </a:p>
          <a:p>
            <a:pPr marL="0" indent="0">
              <a:buNone/>
            </a:pPr>
            <a:r>
              <a:rPr lang="en-US" dirty="0"/>
              <a:t>	</a:t>
            </a:r>
            <a:r>
              <a:rPr lang="en-US" dirty="0" smtClean="0"/>
              <a:t>- class data recording sheet poster (optional)</a:t>
            </a:r>
          </a:p>
          <a:p>
            <a:pPr marL="0" indent="0">
              <a:buNone/>
            </a:pPr>
            <a:r>
              <a:rPr lang="en-US" dirty="0"/>
              <a:t>	</a:t>
            </a:r>
            <a:r>
              <a:rPr lang="en-US" dirty="0" smtClean="0"/>
              <a:t>- Problem Set</a:t>
            </a:r>
          </a:p>
          <a:p>
            <a:pPr marL="0" indent="0">
              <a:buNone/>
            </a:pPr>
            <a:endParaRPr lang="en-US" dirty="0"/>
          </a:p>
        </p:txBody>
      </p:sp>
      <p:sp>
        <p:nvSpPr>
          <p:cNvPr id="5" name="Title 2"/>
          <p:cNvSpPr txBox="1">
            <a:spLocks/>
          </p:cNvSpPr>
          <p:nvPr/>
        </p:nvSpPr>
        <p:spPr>
          <a:xfrm>
            <a:off x="549111"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1570745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Problem 1</a:t>
            </a:r>
            <a:br>
              <a:rPr lang="en-US" dirty="0" smtClean="0"/>
            </a:br>
            <a:r>
              <a:rPr lang="en-US" dirty="0" smtClean="0"/>
              <a:t>Investigate 1 cm</a:t>
            </a:r>
            <a:r>
              <a:rPr lang="en-US" baseline="30000" dirty="0" smtClean="0"/>
              <a:t>3</a:t>
            </a:r>
            <a:r>
              <a:rPr lang="en-US" dirty="0" smtClean="0"/>
              <a:t> = 1 mL</a:t>
            </a:r>
            <a:endParaRPr lang="en-US" dirty="0"/>
          </a:p>
        </p:txBody>
      </p:sp>
      <p:sp>
        <p:nvSpPr>
          <p:cNvPr id="3" name="Content Placeholder 2"/>
          <p:cNvSpPr>
            <a:spLocks noGrp="1"/>
          </p:cNvSpPr>
          <p:nvPr>
            <p:ph idx="1"/>
          </p:nvPr>
        </p:nvSpPr>
        <p:spPr/>
        <p:txBody>
          <a:bodyPr>
            <a:normAutofit lnSpcReduction="10000"/>
          </a:bodyPr>
          <a:lstStyle/>
          <a:p>
            <a:r>
              <a:rPr lang="en-US" dirty="0" smtClean="0"/>
              <a:t> What are some ways that we can determine the volume of the box you’ve been given using the materials?</a:t>
            </a:r>
          </a:p>
          <a:p>
            <a:r>
              <a:rPr lang="en-US" dirty="0"/>
              <a:t> </a:t>
            </a:r>
            <a:r>
              <a:rPr lang="en-US" dirty="0" smtClean="0"/>
              <a:t>Measure the length and the width. Measure the height up to the line that’s drawn. Multiply to find the volume!</a:t>
            </a:r>
          </a:p>
          <a:p>
            <a:r>
              <a:rPr lang="en-US" dirty="0" smtClean="0"/>
              <a:t> Confirm the measurement by packing the box to the line that’s drawn</a:t>
            </a:r>
          </a:p>
          <a:p>
            <a:r>
              <a:rPr lang="en-US" dirty="0"/>
              <a:t> </a:t>
            </a:r>
            <a:r>
              <a:rPr lang="en-US" dirty="0" smtClean="0"/>
              <a:t>Record the volume in cubic centimeters on your Problem Set</a:t>
            </a:r>
            <a:endParaRPr lang="en-US" dirty="0"/>
          </a:p>
        </p:txBody>
      </p:sp>
    </p:spTree>
    <p:extLst>
      <p:ext uri="{BB962C8B-B14F-4D97-AF65-F5344CB8AC3E}">
        <p14:creationId xmlns:p14="http://schemas.microsoft.com/office/powerpoint/2010/main" val="2306929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Capacity</a:t>
            </a:r>
            <a:endParaRPr lang="en-US" dirty="0"/>
          </a:p>
        </p:txBody>
      </p:sp>
      <p:sp>
        <p:nvSpPr>
          <p:cNvPr id="3" name="Content Placeholder 2"/>
          <p:cNvSpPr>
            <a:spLocks noGrp="1"/>
          </p:cNvSpPr>
          <p:nvPr>
            <p:ph idx="1"/>
          </p:nvPr>
        </p:nvSpPr>
        <p:spPr/>
        <p:txBody>
          <a:bodyPr/>
          <a:lstStyle/>
          <a:p>
            <a:r>
              <a:rPr lang="en-US" dirty="0" smtClean="0"/>
              <a:t> I would like you to find the amount of liquid your container will hold. Any ideas how you might do this using the materials?</a:t>
            </a:r>
          </a:p>
          <a:p>
            <a:r>
              <a:rPr lang="en-US" dirty="0"/>
              <a:t> </a:t>
            </a:r>
            <a:r>
              <a:rPr lang="en-US" dirty="0" smtClean="0"/>
              <a:t>What units are on the beaker?</a:t>
            </a:r>
          </a:p>
          <a:p>
            <a:r>
              <a:rPr lang="en-US" dirty="0"/>
              <a:t> </a:t>
            </a:r>
            <a:r>
              <a:rPr lang="en-US" dirty="0" smtClean="0"/>
              <a:t>Pour the water to the fill line. Then, measure the amount of water by carefully pouring it into the beaker. Record the liquid volume on your Problem Set.</a:t>
            </a:r>
            <a:endParaRPr lang="en-US" dirty="0"/>
          </a:p>
        </p:txBody>
      </p:sp>
      <p:sp>
        <p:nvSpPr>
          <p:cNvPr id="4" name="TextBox 3"/>
          <p:cNvSpPr txBox="1"/>
          <p:nvPr/>
        </p:nvSpPr>
        <p:spPr>
          <a:xfrm>
            <a:off x="5985826" y="3383454"/>
            <a:ext cx="1894644" cy="369332"/>
          </a:xfrm>
          <a:prstGeom prst="rect">
            <a:avLst/>
          </a:prstGeom>
          <a:noFill/>
        </p:spPr>
        <p:txBody>
          <a:bodyPr wrap="square" rtlCol="0">
            <a:spAutoFit/>
          </a:bodyPr>
          <a:lstStyle/>
          <a:p>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milliliters</a:t>
            </a:r>
            <a:endPar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112871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24384"/>
            <a:ext cx="6965245" cy="1202485"/>
          </a:xfrm>
        </p:spPr>
        <p:txBody>
          <a:bodyPr>
            <a:normAutofit/>
          </a:bodyPr>
          <a:lstStyle/>
          <a:p>
            <a:r>
              <a:rPr lang="en-US" sz="3200" dirty="0" smtClean="0"/>
              <a:t>Analyze what we have just done!</a:t>
            </a:r>
            <a:endParaRPr lang="en-US" sz="3200" dirty="0"/>
          </a:p>
        </p:txBody>
      </p:sp>
      <p:sp>
        <p:nvSpPr>
          <p:cNvPr id="3" name="Content Placeholder 2"/>
          <p:cNvSpPr>
            <a:spLocks noGrp="1"/>
          </p:cNvSpPr>
          <p:nvPr>
            <p:ph idx="1"/>
          </p:nvPr>
        </p:nvSpPr>
        <p:spPr>
          <a:xfrm>
            <a:off x="1463040" y="1826869"/>
            <a:ext cx="6196405" cy="3603812"/>
          </a:xfrm>
        </p:spPr>
        <p:txBody>
          <a:bodyPr/>
          <a:lstStyle/>
          <a:p>
            <a:r>
              <a:rPr lang="en-US" dirty="0" smtClean="0"/>
              <a:t> Let’s look at the volume data.</a:t>
            </a:r>
          </a:p>
          <a:p>
            <a:r>
              <a:rPr lang="en-US" dirty="0"/>
              <a:t> </a:t>
            </a:r>
            <a:r>
              <a:rPr lang="en-US" dirty="0" smtClean="0"/>
              <a:t>What do you notice about the volume as they are measured by the cubes and the liquid volume?</a:t>
            </a:r>
          </a:p>
          <a:p>
            <a:r>
              <a:rPr lang="en-US" dirty="0"/>
              <a:t> </a:t>
            </a:r>
            <a:r>
              <a:rPr lang="en-US" dirty="0" smtClean="0"/>
              <a:t>What can we say about the relationship of 1 milliliter and 1 cubic centimeter?</a:t>
            </a:r>
          </a:p>
          <a:p>
            <a:r>
              <a:rPr lang="en-US" dirty="0" smtClean="0"/>
              <a:t> There is a way that we can say that these two measurements are equal. Let me show you!</a:t>
            </a:r>
            <a:endParaRPr lang="en-US" dirty="0"/>
          </a:p>
        </p:txBody>
      </p:sp>
      <p:sp>
        <p:nvSpPr>
          <p:cNvPr id="4" name="TextBox 3"/>
          <p:cNvSpPr txBox="1"/>
          <p:nvPr/>
        </p:nvSpPr>
        <p:spPr>
          <a:xfrm>
            <a:off x="2894017" y="5430681"/>
            <a:ext cx="4174463" cy="58477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a:cs typeface="Arial Black"/>
              </a:rPr>
              <a:t>1 cm</a:t>
            </a:r>
            <a:r>
              <a:rPr lang="en-US" sz="3200" b="1" baseline="300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a:cs typeface="Arial Black"/>
              </a:rPr>
              <a:t>3</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Black"/>
                <a:cs typeface="Arial Black"/>
              </a:rPr>
              <a:t> = 1 mL</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endParaRPr>
          </a:p>
        </p:txBody>
      </p:sp>
    </p:spTree>
    <p:extLst>
      <p:ext uri="{BB962C8B-B14F-4D97-AF65-F5344CB8AC3E}">
        <p14:creationId xmlns:p14="http://schemas.microsoft.com/office/powerpoint/2010/main" val="108510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451" y="817582"/>
            <a:ext cx="7453656" cy="1202485"/>
          </a:xfrm>
        </p:spPr>
        <p:txBody>
          <a:bodyPr>
            <a:noAutofit/>
          </a:bodyPr>
          <a:lstStyle/>
          <a:p>
            <a:r>
              <a:rPr lang="en-US" sz="2000" dirty="0" smtClean="0"/>
              <a:t>Problem 2</a:t>
            </a:r>
            <a:br>
              <a:rPr lang="en-US" sz="2000" dirty="0" smtClean="0"/>
            </a:br>
            <a:r>
              <a:rPr lang="en-US" sz="2000" dirty="0" smtClean="0"/>
              <a:t>A rectangular fish tank measures 30 cm by 20 cm by 40 cm. How many millimeters of water are in the tank when it is full? </a:t>
            </a:r>
            <a:br>
              <a:rPr lang="en-US" sz="2000" dirty="0" smtClean="0"/>
            </a:br>
            <a:r>
              <a:rPr lang="en-US" sz="2000" dirty="0" smtClean="0"/>
              <a:t>How many liters is that?</a:t>
            </a:r>
            <a:endParaRPr lang="en-US" sz="2000" dirty="0"/>
          </a:p>
        </p:txBody>
      </p:sp>
      <p:sp>
        <p:nvSpPr>
          <p:cNvPr id="3" name="Content Placeholder 2"/>
          <p:cNvSpPr>
            <a:spLocks noGrp="1"/>
          </p:cNvSpPr>
          <p:nvPr>
            <p:ph idx="1"/>
          </p:nvPr>
        </p:nvSpPr>
        <p:spPr>
          <a:xfrm>
            <a:off x="1327708" y="2437047"/>
            <a:ext cx="3044548" cy="3603812"/>
          </a:xfrm>
        </p:spPr>
        <p:txBody>
          <a:bodyPr/>
          <a:lstStyle/>
          <a:p>
            <a:r>
              <a:rPr lang="en-US" dirty="0" smtClean="0"/>
              <a:t> What information do we know about the tank?</a:t>
            </a:r>
          </a:p>
          <a:p>
            <a:r>
              <a:rPr lang="en-US" dirty="0"/>
              <a:t> </a:t>
            </a:r>
            <a:r>
              <a:rPr lang="en-US" dirty="0" smtClean="0"/>
              <a:t>Find the volume of the tank.</a:t>
            </a:r>
          </a:p>
          <a:p>
            <a:endParaRPr lang="en-US" dirty="0" smtClean="0"/>
          </a:p>
          <a:p>
            <a:r>
              <a:rPr lang="en-US" dirty="0" smtClean="0"/>
              <a:t>How many milliliters is that?</a:t>
            </a:r>
          </a:p>
        </p:txBody>
      </p:sp>
      <p:pic>
        <p:nvPicPr>
          <p:cNvPr id="4" name="Picture 3"/>
          <p:cNvPicPr>
            <a:picLocks noChangeAspect="1"/>
          </p:cNvPicPr>
          <p:nvPr/>
        </p:nvPicPr>
        <p:blipFill>
          <a:blip r:embed="rId2"/>
          <a:stretch>
            <a:fillRect/>
          </a:stretch>
        </p:blipFill>
        <p:spPr>
          <a:xfrm>
            <a:off x="4823341" y="2285398"/>
            <a:ext cx="2857500" cy="2857500"/>
          </a:xfrm>
          <a:prstGeom prst="rect">
            <a:avLst/>
          </a:prstGeom>
        </p:spPr>
      </p:pic>
      <p:sp>
        <p:nvSpPr>
          <p:cNvPr id="5" name="TextBox 4"/>
          <p:cNvSpPr txBox="1"/>
          <p:nvPr/>
        </p:nvSpPr>
        <p:spPr>
          <a:xfrm>
            <a:off x="1009782" y="4416831"/>
            <a:ext cx="3716417" cy="369332"/>
          </a:xfrm>
          <a:prstGeom prst="rect">
            <a:avLst/>
          </a:prstGeom>
          <a:noFill/>
        </p:spPr>
        <p:txBody>
          <a:bodyPr wrap="square" rtlCol="0">
            <a:spAutoFit/>
          </a:bodyPr>
          <a:lstStyle/>
          <a:p>
            <a:r>
              <a:rPr lang="en-US" dirty="0" smtClean="0">
                <a:solidFill>
                  <a:srgbClr val="0000FF"/>
                </a:solidFill>
              </a:rPr>
              <a:t>30cm x 20cm x 40 cm = 24,000cm</a:t>
            </a:r>
            <a:r>
              <a:rPr lang="en-US" baseline="30000" dirty="0" smtClean="0">
                <a:solidFill>
                  <a:srgbClr val="0000FF"/>
                </a:solidFill>
              </a:rPr>
              <a:t>3</a:t>
            </a:r>
            <a:endParaRPr lang="en-US" dirty="0">
              <a:solidFill>
                <a:srgbClr val="0000FF"/>
              </a:solidFill>
            </a:endParaRPr>
          </a:p>
        </p:txBody>
      </p:sp>
      <p:sp>
        <p:nvSpPr>
          <p:cNvPr id="6" name="TextBox 5"/>
          <p:cNvSpPr txBox="1"/>
          <p:nvPr/>
        </p:nvSpPr>
        <p:spPr>
          <a:xfrm>
            <a:off x="1504681" y="5671527"/>
            <a:ext cx="1462208" cy="369332"/>
          </a:xfrm>
          <a:prstGeom prst="rect">
            <a:avLst/>
          </a:prstGeom>
          <a:noFill/>
        </p:spPr>
        <p:txBody>
          <a:bodyPr wrap="square" rtlCol="0">
            <a:spAutoFit/>
          </a:bodyPr>
          <a:lstStyle/>
          <a:p>
            <a:r>
              <a:rPr lang="en-US" dirty="0" smtClean="0">
                <a:solidFill>
                  <a:srgbClr val="0000FF"/>
                </a:solidFill>
              </a:rPr>
              <a:t>24,000mL</a:t>
            </a:r>
            <a:endParaRPr lang="en-US" dirty="0">
              <a:solidFill>
                <a:srgbClr val="0000FF"/>
              </a:solidFill>
            </a:endParaRPr>
          </a:p>
        </p:txBody>
      </p:sp>
      <p:sp>
        <p:nvSpPr>
          <p:cNvPr id="7" name="Content Placeholder 2"/>
          <p:cNvSpPr txBox="1">
            <a:spLocks/>
          </p:cNvSpPr>
          <p:nvPr/>
        </p:nvSpPr>
        <p:spPr>
          <a:xfrm>
            <a:off x="4726199" y="5255560"/>
            <a:ext cx="2690603" cy="831933"/>
          </a:xfrm>
          <a:prstGeom prst="rect">
            <a:avLst/>
          </a:prstGeom>
        </p:spPr>
        <p:txBody>
          <a:bodyPr vert="horz" lIns="91440" tIns="45720" rIns="91440" bIns="45720" rtlCol="0" anchor="t">
            <a:normAutofit fontScale="70000" lnSpcReduction="20000"/>
          </a:bodyPr>
          <a:lst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a:lstStyle>
          <a:p>
            <a:pPr marL="0" indent="0">
              <a:buNone/>
            </a:pPr>
            <a:endParaRPr lang="en-US" dirty="0" smtClean="0"/>
          </a:p>
          <a:p>
            <a:r>
              <a:rPr lang="en-US" dirty="0" smtClean="0"/>
              <a:t>How many liters is that?</a:t>
            </a:r>
          </a:p>
        </p:txBody>
      </p:sp>
      <p:sp>
        <p:nvSpPr>
          <p:cNvPr id="8" name="TextBox 7"/>
          <p:cNvSpPr txBox="1"/>
          <p:nvPr/>
        </p:nvSpPr>
        <p:spPr>
          <a:xfrm>
            <a:off x="5758673" y="5807493"/>
            <a:ext cx="1462208" cy="369332"/>
          </a:xfrm>
          <a:prstGeom prst="rect">
            <a:avLst/>
          </a:prstGeom>
          <a:noFill/>
        </p:spPr>
        <p:txBody>
          <a:bodyPr wrap="square" rtlCol="0">
            <a:spAutoFit/>
          </a:bodyPr>
          <a:lstStyle/>
          <a:p>
            <a:r>
              <a:rPr lang="en-US" dirty="0" smtClean="0">
                <a:solidFill>
                  <a:srgbClr val="0000FF"/>
                </a:solidFill>
              </a:rPr>
              <a:t>24 liters</a:t>
            </a:r>
            <a:endParaRPr lang="en-US" dirty="0">
              <a:solidFill>
                <a:srgbClr val="0000FF"/>
              </a:solidFill>
            </a:endParaRPr>
          </a:p>
        </p:txBody>
      </p:sp>
    </p:spTree>
    <p:extLst>
      <p:ext uri="{BB962C8B-B14F-4D97-AF65-F5344CB8AC3E}">
        <p14:creationId xmlns:p14="http://schemas.microsoft.com/office/powerpoint/2010/main" val="120373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495</TotalTime>
  <Words>591</Words>
  <Application>Microsoft Office PowerPoint</Application>
  <PresentationFormat>On-screen Show (4:3)</PresentationFormat>
  <Paragraphs>95</Paragraphs>
  <Slides>14</Slides>
  <Notes>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Pushpin</vt:lpstr>
      <vt:lpstr>Lesson 5 Objective: Use multiplication to connect volume as packing with volume as filling.</vt:lpstr>
      <vt:lpstr>Count by Cubic Centimeters</vt:lpstr>
      <vt:lpstr>Find the Area Area = length x width</vt:lpstr>
      <vt:lpstr>Find the Volume Volume = length x width x height</vt:lpstr>
      <vt:lpstr>Teacher notes</vt:lpstr>
      <vt:lpstr>Problem 1 Investigate 1 cm3 = 1 mL</vt:lpstr>
      <vt:lpstr>Volume/ Capacity</vt:lpstr>
      <vt:lpstr>Analyze what we have just done!</vt:lpstr>
      <vt:lpstr>Problem 2 A rectangular fish tank measures 30 cm by 20 cm by 40 cm. How many millimeters of water are in the tank when it is full?  How many liters is that?</vt:lpstr>
      <vt:lpstr>Problem 3a A small fish tank is filled to the top with water. If the tank measures 15 cm by 10 cm by 10 cm, what is the volume of the water in the tank?  </vt:lpstr>
      <vt:lpstr>Problem 3b After a week, water evaporated out of the tank so that the water is now 9cm high. What is the volume of the water in the tank?</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5 Objective: Use multiplication to connect volume as packing with volume as filling.</dc:title>
  <dc:creator>Keely Clauson</dc:creator>
  <cp:lastModifiedBy>Keely Clauson</cp:lastModifiedBy>
  <cp:revision>8</cp:revision>
  <dcterms:created xsi:type="dcterms:W3CDTF">2015-04-20T04:45:16Z</dcterms:created>
  <dcterms:modified xsi:type="dcterms:W3CDTF">2015-04-20T19:32:38Z</dcterms:modified>
</cp:coreProperties>
</file>